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Radley" charset="1" panose="00000500000000000000"/>
      <p:regular r:id="rId16"/>
    </p:embeddedFont>
    <p:embeddedFont>
      <p:font typeface="Carlito" charset="1" panose="020F0502020204030204"/>
      <p:regular r:id="rId17"/>
    </p:embeddedFont>
    <p:embeddedFont>
      <p:font typeface="Radley Italics" charset="1" panose="00000500000000000000"/>
      <p:regular r:id="rId18"/>
    </p:embeddedFont>
    <p:embeddedFont>
      <p:font typeface="Canva Sans Bold" charset="1" panose="020B0803030501040103"/>
      <p:regular r:id="rId19"/>
    </p:embeddedFont>
    <p:embeddedFont>
      <p:font typeface="Open Sans Bold" charset="1" panose="020B0806030504020204"/>
      <p:regular r:id="rId20"/>
    </p:embeddedFont>
    <p:embeddedFont>
      <p:font typeface="Open Sans" charset="1" panose="020B0606030504020204"/>
      <p:regular r:id="rId21"/>
    </p:embeddedFont>
    <p:embeddedFont>
      <p:font typeface="Canva Sans" charset="1" panose="020B05030305010401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17.svg>
</file>

<file path=ppt/media/image18.png>
</file>

<file path=ppt/media/image19.png>
</file>

<file path=ppt/media/image2.png>
</file>

<file path=ppt/media/image20.sv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18.pn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 Id="rId9" Target="../media/image2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4676775" y="3352800"/>
            <a:ext cx="8324850" cy="6934200"/>
            <a:chOff x="0" y="0"/>
            <a:chExt cx="1289737" cy="1074289"/>
          </a:xfrm>
        </p:grpSpPr>
        <p:sp>
          <p:nvSpPr>
            <p:cNvPr name="Freeform 3" id="3"/>
            <p:cNvSpPr/>
            <p:nvPr/>
          </p:nvSpPr>
          <p:spPr>
            <a:xfrm flipH="false" flipV="false" rot="0">
              <a:off x="0" y="0"/>
              <a:ext cx="1289737" cy="1074289"/>
            </a:xfrm>
            <a:custGeom>
              <a:avLst/>
              <a:gdLst/>
              <a:ahLst/>
              <a:cxnLst/>
              <a:rect r="r" b="b" t="t" l="l"/>
              <a:pathLst>
                <a:path h="1074289" w="1289737">
                  <a:moveTo>
                    <a:pt x="0" y="0"/>
                  </a:moveTo>
                  <a:lnTo>
                    <a:pt x="1289737" y="0"/>
                  </a:lnTo>
                  <a:lnTo>
                    <a:pt x="1289737" y="1074289"/>
                  </a:lnTo>
                  <a:lnTo>
                    <a:pt x="0" y="1074289"/>
                  </a:lnTo>
                  <a:close/>
                </a:path>
              </a:pathLst>
            </a:custGeom>
            <a:blipFill>
              <a:blip r:embed="rId2"/>
              <a:stretch>
                <a:fillRect l="0" t="-10027" r="0" b="-10027"/>
              </a:stretch>
            </a:blipFill>
          </p:spPr>
        </p:sp>
      </p:grpSp>
      <p:grpSp>
        <p:nvGrpSpPr>
          <p:cNvPr name="Group 4" id="4"/>
          <p:cNvGrpSpPr/>
          <p:nvPr/>
        </p:nvGrpSpPr>
        <p:grpSpPr>
          <a:xfrm rot="0">
            <a:off x="666750" y="666750"/>
            <a:ext cx="16954500" cy="2172955"/>
            <a:chOff x="0" y="0"/>
            <a:chExt cx="22606000" cy="2897274"/>
          </a:xfrm>
        </p:grpSpPr>
        <p:sp>
          <p:nvSpPr>
            <p:cNvPr name="AutoShape 5" id="5"/>
            <p:cNvSpPr/>
            <p:nvPr/>
          </p:nvSpPr>
          <p:spPr>
            <a:xfrm>
              <a:off x="0" y="2884574"/>
              <a:ext cx="22606000" cy="0"/>
            </a:xfrm>
            <a:prstGeom prst="line">
              <a:avLst/>
            </a:prstGeom>
            <a:ln cap="flat" w="25400">
              <a:solidFill>
                <a:srgbClr val="7ED6FF"/>
              </a:solidFill>
              <a:prstDash val="solid"/>
              <a:headEnd type="none" len="sm" w="sm"/>
              <a:tailEnd type="none" len="sm" w="sm"/>
            </a:ln>
          </p:spPr>
        </p:sp>
        <p:sp>
          <p:nvSpPr>
            <p:cNvPr name="TextBox 6" id="6"/>
            <p:cNvSpPr txBox="true"/>
            <p:nvPr/>
          </p:nvSpPr>
          <p:spPr>
            <a:xfrm rot="0">
              <a:off x="0" y="266700"/>
              <a:ext cx="22606000" cy="2630574"/>
            </a:xfrm>
            <a:prstGeom prst="rect">
              <a:avLst/>
            </a:prstGeom>
          </p:spPr>
          <p:txBody>
            <a:bodyPr anchor="t" rtlCol="false" tIns="0" lIns="0" bIns="0" rIns="0">
              <a:spAutoFit/>
            </a:bodyPr>
            <a:lstStyle/>
            <a:p>
              <a:pPr algn="ctr" marL="0" indent="0" lvl="0">
                <a:lnSpc>
                  <a:spcPts val="14299"/>
                </a:lnSpc>
              </a:pPr>
              <a:r>
                <a:rPr lang="en-US" sz="14299" spc="-285" u="none">
                  <a:solidFill>
                    <a:srgbClr val="7ED6FF"/>
                  </a:solidFill>
                  <a:latin typeface="Radley"/>
                  <a:ea typeface="Radley"/>
                  <a:cs typeface="Radley"/>
                  <a:sym typeface="Radley"/>
                </a:rPr>
                <a:t>Image Upscaling</a:t>
              </a:r>
            </a:p>
          </p:txBody>
        </p:sp>
      </p:grpSp>
      <p:sp>
        <p:nvSpPr>
          <p:cNvPr name="TextBox 7" id="7"/>
          <p:cNvSpPr txBox="true"/>
          <p:nvPr/>
        </p:nvSpPr>
        <p:spPr>
          <a:xfrm rot="0">
            <a:off x="13611225" y="9275446"/>
            <a:ext cx="4010025" cy="344804"/>
          </a:xfrm>
          <a:prstGeom prst="rect">
            <a:avLst/>
          </a:prstGeom>
        </p:spPr>
        <p:txBody>
          <a:bodyPr anchor="t" rtlCol="false" tIns="0" lIns="0" bIns="0" rIns="0">
            <a:spAutoFit/>
          </a:bodyPr>
          <a:lstStyle/>
          <a:p>
            <a:pPr algn="r" marL="0" indent="0" lvl="0">
              <a:lnSpc>
                <a:spcPts val="2520"/>
              </a:lnSpc>
              <a:spcBef>
                <a:spcPct val="0"/>
              </a:spcBef>
            </a:pPr>
            <a:r>
              <a:rPr lang="en-US" sz="1800" spc="239">
                <a:solidFill>
                  <a:srgbClr val="E0E0E0"/>
                </a:solidFill>
                <a:latin typeface="Carlito"/>
                <a:ea typeface="Carlito"/>
                <a:cs typeface="Carlito"/>
                <a:sym typeface="Carlito"/>
              </a:rPr>
              <a:t>MICROCODED LANCZOS-3  </a:t>
            </a:r>
          </a:p>
        </p:txBody>
      </p:sp>
      <p:sp>
        <p:nvSpPr>
          <p:cNvPr name="TextBox 8" id="8"/>
          <p:cNvSpPr txBox="true"/>
          <p:nvPr/>
        </p:nvSpPr>
        <p:spPr>
          <a:xfrm rot="0">
            <a:off x="666750" y="9323705"/>
            <a:ext cx="4010025" cy="296545"/>
          </a:xfrm>
          <a:prstGeom prst="rect">
            <a:avLst/>
          </a:prstGeom>
        </p:spPr>
        <p:txBody>
          <a:bodyPr anchor="t" rtlCol="false" tIns="0" lIns="0" bIns="0" rIns="0">
            <a:spAutoFit/>
          </a:bodyPr>
          <a:lstStyle/>
          <a:p>
            <a:pPr algn="l" marL="0" indent="0" lvl="0">
              <a:lnSpc>
                <a:spcPts val="2299"/>
              </a:lnSpc>
            </a:pPr>
            <a:r>
              <a:rPr lang="en-US" sz="2299" i="true">
                <a:solidFill>
                  <a:srgbClr val="7ED6FF"/>
                </a:solidFill>
                <a:latin typeface="Radley Italics"/>
                <a:ea typeface="Radley Italics"/>
                <a:cs typeface="Radley Italics"/>
                <a:sym typeface="Radley Italics"/>
              </a:rPr>
              <a:t>Kelompok 22</a:t>
            </a:r>
          </a:p>
        </p:txBody>
      </p:sp>
      <p:grpSp>
        <p:nvGrpSpPr>
          <p:cNvPr name="Group 9" id="9"/>
          <p:cNvGrpSpPr/>
          <p:nvPr/>
        </p:nvGrpSpPr>
        <p:grpSpPr>
          <a:xfrm rot="0">
            <a:off x="17202135" y="-772277"/>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grpSp>
        <p:nvGrpSpPr>
          <p:cNvPr name="Group 12" id="12"/>
          <p:cNvGrpSpPr/>
          <p:nvPr/>
        </p:nvGrpSpPr>
        <p:grpSpPr>
          <a:xfrm rot="0">
            <a:off x="-973251" y="9448165"/>
            <a:ext cx="2171730" cy="2205796"/>
            <a:chOff x="0" y="0"/>
            <a:chExt cx="812800" cy="825500"/>
          </a:xfrm>
        </p:grpSpPr>
        <p:sp>
          <p:nvSpPr>
            <p:cNvPr name="Freeform 13" id="1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4" id="1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648105" y="460260"/>
            <a:ext cx="6991790" cy="1647825"/>
            <a:chOff x="0" y="0"/>
            <a:chExt cx="9322387" cy="2197100"/>
          </a:xfrm>
        </p:grpSpPr>
        <p:sp>
          <p:nvSpPr>
            <p:cNvPr name="AutoShape 3" id="3"/>
            <p:cNvSpPr/>
            <p:nvPr/>
          </p:nvSpPr>
          <p:spPr>
            <a:xfrm>
              <a:off x="0" y="2184400"/>
              <a:ext cx="9322387" cy="0"/>
            </a:xfrm>
            <a:prstGeom prst="line">
              <a:avLst/>
            </a:prstGeom>
            <a:ln cap="flat" w="25400">
              <a:solidFill>
                <a:srgbClr val="7ED6FF"/>
              </a:solidFill>
              <a:prstDash val="solid"/>
              <a:headEnd type="none" len="sm" w="sm"/>
              <a:tailEnd type="none" len="sm" w="sm"/>
            </a:ln>
          </p:spPr>
        </p:sp>
        <p:sp>
          <p:nvSpPr>
            <p:cNvPr name="TextBox 4" id="4"/>
            <p:cNvSpPr txBox="true"/>
            <p:nvPr/>
          </p:nvSpPr>
          <p:spPr>
            <a:xfrm rot="0">
              <a:off x="0" y="9525"/>
              <a:ext cx="9322387" cy="1400175"/>
            </a:xfrm>
            <a:prstGeom prst="rect">
              <a:avLst/>
            </a:prstGeom>
          </p:spPr>
          <p:txBody>
            <a:bodyPr anchor="t" rtlCol="false" tIns="0" lIns="0" bIns="0" rIns="0">
              <a:spAutoFit/>
            </a:bodyPr>
            <a:lstStyle/>
            <a:p>
              <a:pPr algn="ctr" marL="0" indent="0" lvl="0">
                <a:lnSpc>
                  <a:spcPts val="8399"/>
                </a:lnSpc>
              </a:pPr>
              <a:r>
                <a:rPr lang="en-US" sz="6999">
                  <a:solidFill>
                    <a:srgbClr val="7ED6FF"/>
                  </a:solidFill>
                  <a:latin typeface="Radley"/>
                  <a:ea typeface="Radley"/>
                  <a:cs typeface="Radley"/>
                  <a:sym typeface="Radley"/>
                </a:rPr>
                <a:t>Output Example</a:t>
              </a:r>
            </a:p>
          </p:txBody>
        </p:sp>
      </p:grpSp>
      <p:grpSp>
        <p:nvGrpSpPr>
          <p:cNvPr name="Group 5" id="5"/>
          <p:cNvGrpSpPr/>
          <p:nvPr/>
        </p:nvGrpSpPr>
        <p:grpSpPr>
          <a:xfrm rot="0">
            <a:off x="17259300" y="-643696"/>
            <a:ext cx="2171730" cy="2205796"/>
            <a:chOff x="0" y="0"/>
            <a:chExt cx="812800" cy="825500"/>
          </a:xfrm>
        </p:grpSpPr>
        <p:sp>
          <p:nvSpPr>
            <p:cNvPr name="Freeform 6" id="6"/>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7" id="7"/>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
        <p:nvSpPr>
          <p:cNvPr name="Freeform 8" id="8"/>
          <p:cNvSpPr/>
          <p:nvPr/>
        </p:nvSpPr>
        <p:spPr>
          <a:xfrm flipH="false" flipV="false" rot="0">
            <a:off x="7308981" y="3914055"/>
            <a:ext cx="478010" cy="478010"/>
          </a:xfrm>
          <a:custGeom>
            <a:avLst/>
            <a:gdLst/>
            <a:ahLst/>
            <a:cxnLst/>
            <a:rect r="r" b="b" t="t" l="l"/>
            <a:pathLst>
              <a:path h="478010" w="478010">
                <a:moveTo>
                  <a:pt x="0" y="0"/>
                </a:moveTo>
                <a:lnTo>
                  <a:pt x="478011" y="0"/>
                </a:lnTo>
                <a:lnTo>
                  <a:pt x="478011" y="478010"/>
                </a:lnTo>
                <a:lnTo>
                  <a:pt x="0" y="478010"/>
                </a:lnTo>
                <a:lnTo>
                  <a:pt x="0" y="0"/>
                </a:lnTo>
                <a:close/>
              </a:path>
            </a:pathLst>
          </a:custGeom>
          <a:blipFill>
            <a:blip r:embed="rId2"/>
            <a:stretch>
              <a:fillRect l="0" t="0" r="0" b="0"/>
            </a:stretch>
          </a:blipFill>
        </p:spPr>
      </p:sp>
      <p:sp>
        <p:nvSpPr>
          <p:cNvPr name="Freeform 9" id="9"/>
          <p:cNvSpPr/>
          <p:nvPr/>
        </p:nvSpPr>
        <p:spPr>
          <a:xfrm flipH="false" flipV="false" rot="0">
            <a:off x="9943580" y="3199996"/>
            <a:ext cx="1906128" cy="1906128"/>
          </a:xfrm>
          <a:custGeom>
            <a:avLst/>
            <a:gdLst/>
            <a:ahLst/>
            <a:cxnLst/>
            <a:rect r="r" b="b" t="t" l="l"/>
            <a:pathLst>
              <a:path h="1906128" w="1906128">
                <a:moveTo>
                  <a:pt x="0" y="0"/>
                </a:moveTo>
                <a:lnTo>
                  <a:pt x="1906128" y="0"/>
                </a:lnTo>
                <a:lnTo>
                  <a:pt x="1906128" y="1906128"/>
                </a:lnTo>
                <a:lnTo>
                  <a:pt x="0" y="1906128"/>
                </a:lnTo>
                <a:lnTo>
                  <a:pt x="0" y="0"/>
                </a:lnTo>
                <a:close/>
              </a:path>
            </a:pathLst>
          </a:custGeom>
          <a:blipFill>
            <a:blip r:embed="rId3"/>
            <a:stretch>
              <a:fillRect l="0" t="0" r="0" b="0"/>
            </a:stretch>
          </a:blipFill>
        </p:spPr>
      </p:sp>
      <p:sp>
        <p:nvSpPr>
          <p:cNvPr name="Freeform 10" id="10"/>
          <p:cNvSpPr/>
          <p:nvPr/>
        </p:nvSpPr>
        <p:spPr>
          <a:xfrm flipH="false" flipV="false" rot="0">
            <a:off x="8055729" y="4005682"/>
            <a:ext cx="1621151" cy="294755"/>
          </a:xfrm>
          <a:custGeom>
            <a:avLst/>
            <a:gdLst/>
            <a:ahLst/>
            <a:cxnLst/>
            <a:rect r="r" b="b" t="t" l="l"/>
            <a:pathLst>
              <a:path h="294755" w="1621151">
                <a:moveTo>
                  <a:pt x="0" y="0"/>
                </a:moveTo>
                <a:lnTo>
                  <a:pt x="1621151" y="0"/>
                </a:lnTo>
                <a:lnTo>
                  <a:pt x="1621151" y="294755"/>
                </a:lnTo>
                <a:lnTo>
                  <a:pt x="0" y="2947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5256454" y="5861683"/>
            <a:ext cx="2530538" cy="2581148"/>
          </a:xfrm>
          <a:custGeom>
            <a:avLst/>
            <a:gdLst/>
            <a:ahLst/>
            <a:cxnLst/>
            <a:rect r="r" b="b" t="t" l="l"/>
            <a:pathLst>
              <a:path h="2581148" w="2530538">
                <a:moveTo>
                  <a:pt x="0" y="0"/>
                </a:moveTo>
                <a:lnTo>
                  <a:pt x="2530538" y="0"/>
                </a:lnTo>
                <a:lnTo>
                  <a:pt x="2530538" y="2581149"/>
                </a:lnTo>
                <a:lnTo>
                  <a:pt x="0" y="2581149"/>
                </a:lnTo>
                <a:lnTo>
                  <a:pt x="0" y="0"/>
                </a:lnTo>
                <a:close/>
              </a:path>
            </a:pathLst>
          </a:custGeom>
          <a:blipFill>
            <a:blip r:embed="rId6"/>
            <a:stretch>
              <a:fillRect l="0" t="0" r="0" b="0"/>
            </a:stretch>
          </a:blipFill>
        </p:spPr>
      </p:sp>
      <p:sp>
        <p:nvSpPr>
          <p:cNvPr name="Freeform 12" id="12"/>
          <p:cNvSpPr/>
          <p:nvPr/>
        </p:nvSpPr>
        <p:spPr>
          <a:xfrm flipH="false" flipV="false" rot="0">
            <a:off x="8055729" y="7152258"/>
            <a:ext cx="1621151" cy="294755"/>
          </a:xfrm>
          <a:custGeom>
            <a:avLst/>
            <a:gdLst/>
            <a:ahLst/>
            <a:cxnLst/>
            <a:rect r="r" b="b" t="t" l="l"/>
            <a:pathLst>
              <a:path h="294755" w="1621151">
                <a:moveTo>
                  <a:pt x="0" y="0"/>
                </a:moveTo>
                <a:lnTo>
                  <a:pt x="1621151" y="0"/>
                </a:lnTo>
                <a:lnTo>
                  <a:pt x="1621151" y="294754"/>
                </a:lnTo>
                <a:lnTo>
                  <a:pt x="0" y="29475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true" flipV="false" rot="-1618634">
            <a:off x="6093335" y="4236316"/>
            <a:ext cx="1277585" cy="1087108"/>
          </a:xfrm>
          <a:custGeom>
            <a:avLst/>
            <a:gdLst/>
            <a:ahLst/>
            <a:cxnLst/>
            <a:rect r="r" b="b" t="t" l="l"/>
            <a:pathLst>
              <a:path h="1087108" w="1277585">
                <a:moveTo>
                  <a:pt x="1277584" y="0"/>
                </a:moveTo>
                <a:lnTo>
                  <a:pt x="0" y="0"/>
                </a:lnTo>
                <a:lnTo>
                  <a:pt x="0" y="1087109"/>
                </a:lnTo>
                <a:lnTo>
                  <a:pt x="1277584" y="1087109"/>
                </a:lnTo>
                <a:lnTo>
                  <a:pt x="1277584"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0">
            <a:off x="9943580" y="5861683"/>
            <a:ext cx="2773786" cy="2737047"/>
          </a:xfrm>
          <a:custGeom>
            <a:avLst/>
            <a:gdLst/>
            <a:ahLst/>
            <a:cxnLst/>
            <a:rect r="r" b="b" t="t" l="l"/>
            <a:pathLst>
              <a:path h="2737047" w="2773786">
                <a:moveTo>
                  <a:pt x="0" y="0"/>
                </a:moveTo>
                <a:lnTo>
                  <a:pt x="2773786" y="0"/>
                </a:lnTo>
                <a:lnTo>
                  <a:pt x="2773786" y="2737048"/>
                </a:lnTo>
                <a:lnTo>
                  <a:pt x="0" y="2737048"/>
                </a:lnTo>
                <a:lnTo>
                  <a:pt x="0" y="0"/>
                </a:lnTo>
                <a:close/>
              </a:path>
            </a:pathLst>
          </a:custGeom>
          <a:blipFill>
            <a:blip r:embed="rId9"/>
            <a:stretch>
              <a:fillRect l="0" t="0" r="0" b="0"/>
            </a:stretch>
          </a:blipFill>
        </p:spPr>
      </p:sp>
      <p:sp>
        <p:nvSpPr>
          <p:cNvPr name="TextBox 15" id="15"/>
          <p:cNvSpPr txBox="true"/>
          <p:nvPr/>
        </p:nvSpPr>
        <p:spPr>
          <a:xfrm rot="0">
            <a:off x="8657766" y="3632937"/>
            <a:ext cx="415038" cy="372745"/>
          </a:xfrm>
          <a:prstGeom prst="rect">
            <a:avLst/>
          </a:prstGeom>
        </p:spPr>
        <p:txBody>
          <a:bodyPr anchor="t" rtlCol="false" tIns="0" lIns="0" bIns="0" rIns="0">
            <a:spAutoFit/>
          </a:bodyPr>
          <a:lstStyle/>
          <a:p>
            <a:pPr algn="just">
              <a:lnSpc>
                <a:spcPts val="3079"/>
              </a:lnSpc>
            </a:pPr>
            <a:r>
              <a:rPr lang="en-US" sz="2199">
                <a:solidFill>
                  <a:srgbClr val="FFFFFF"/>
                </a:solidFill>
                <a:latin typeface="Open Sans"/>
                <a:ea typeface="Open Sans"/>
                <a:cs typeface="Open Sans"/>
                <a:sym typeface="Open Sans"/>
              </a:rPr>
              <a:t>4x</a:t>
            </a:r>
          </a:p>
        </p:txBody>
      </p:sp>
      <p:sp>
        <p:nvSpPr>
          <p:cNvPr name="Freeform 16" id="16"/>
          <p:cNvSpPr/>
          <p:nvPr/>
        </p:nvSpPr>
        <p:spPr>
          <a:xfrm flipH="false" flipV="false" rot="2521038">
            <a:off x="11784917" y="4293537"/>
            <a:ext cx="1277585" cy="1087108"/>
          </a:xfrm>
          <a:custGeom>
            <a:avLst/>
            <a:gdLst/>
            <a:ahLst/>
            <a:cxnLst/>
            <a:rect r="r" b="b" t="t" l="l"/>
            <a:pathLst>
              <a:path h="1087108" w="1277585">
                <a:moveTo>
                  <a:pt x="0" y="0"/>
                </a:moveTo>
                <a:lnTo>
                  <a:pt x="1277585" y="0"/>
                </a:lnTo>
                <a:lnTo>
                  <a:pt x="1277585" y="1087108"/>
                </a:lnTo>
                <a:lnTo>
                  <a:pt x="0" y="108710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7" id="17"/>
          <p:cNvSpPr txBox="true"/>
          <p:nvPr/>
        </p:nvSpPr>
        <p:spPr>
          <a:xfrm rot="0">
            <a:off x="8658785" y="6725038"/>
            <a:ext cx="415038" cy="372745"/>
          </a:xfrm>
          <a:prstGeom prst="rect">
            <a:avLst/>
          </a:prstGeom>
        </p:spPr>
        <p:txBody>
          <a:bodyPr anchor="t" rtlCol="false" tIns="0" lIns="0" bIns="0" rIns="0">
            <a:spAutoFit/>
          </a:bodyPr>
          <a:lstStyle/>
          <a:p>
            <a:pPr algn="just">
              <a:lnSpc>
                <a:spcPts val="3079"/>
              </a:lnSpc>
            </a:pPr>
            <a:r>
              <a:rPr lang="en-US" sz="2199">
                <a:solidFill>
                  <a:srgbClr val="FFFFFF"/>
                </a:solidFill>
                <a:latin typeface="Open Sans"/>
                <a:ea typeface="Open Sans"/>
                <a:cs typeface="Open Sans"/>
                <a:sym typeface="Open Sans"/>
              </a:rPr>
              <a:t>4x</a:t>
            </a:r>
          </a:p>
        </p:txBody>
      </p:sp>
      <p:sp>
        <p:nvSpPr>
          <p:cNvPr name="TextBox 18" id="18"/>
          <p:cNvSpPr txBox="true"/>
          <p:nvPr/>
        </p:nvSpPr>
        <p:spPr>
          <a:xfrm rot="0">
            <a:off x="7826701" y="2327689"/>
            <a:ext cx="2634599" cy="372745"/>
          </a:xfrm>
          <a:prstGeom prst="rect">
            <a:avLst/>
          </a:prstGeom>
        </p:spPr>
        <p:txBody>
          <a:bodyPr anchor="t" rtlCol="false" tIns="0" lIns="0" bIns="0" rIns="0">
            <a:spAutoFit/>
          </a:bodyPr>
          <a:lstStyle/>
          <a:p>
            <a:pPr algn="just">
              <a:lnSpc>
                <a:spcPts val="3079"/>
              </a:lnSpc>
            </a:pPr>
            <a:r>
              <a:rPr lang="en-US" sz="2199" b="true">
                <a:solidFill>
                  <a:srgbClr val="FFFFFF"/>
                </a:solidFill>
                <a:latin typeface="Open Sans Bold"/>
                <a:ea typeface="Open Sans Bold"/>
                <a:cs typeface="Open Sans Bold"/>
                <a:sym typeface="Open Sans Bold"/>
              </a:rPr>
              <a:t>(converted to jpeg)</a:t>
            </a:r>
          </a:p>
        </p:txBody>
      </p:sp>
      <p:grpSp>
        <p:nvGrpSpPr>
          <p:cNvPr name="Group 19" id="19"/>
          <p:cNvGrpSpPr/>
          <p:nvPr/>
        </p:nvGrpSpPr>
        <p:grpSpPr>
          <a:xfrm rot="0">
            <a:off x="-867681" y="9258300"/>
            <a:ext cx="2171730" cy="2205796"/>
            <a:chOff x="0" y="0"/>
            <a:chExt cx="812800" cy="825500"/>
          </a:xfrm>
        </p:grpSpPr>
        <p:sp>
          <p:nvSpPr>
            <p:cNvPr name="Freeform 20" id="2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21" id="2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15454" t="0" r="-15454" b="0"/>
              </a:stretch>
            </a:blipFill>
          </p:spPr>
        </p:sp>
      </p:grpSp>
      <p:grpSp>
        <p:nvGrpSpPr>
          <p:cNvPr name="Group 4" id="4"/>
          <p:cNvGrpSpPr/>
          <p:nvPr/>
        </p:nvGrpSpPr>
        <p:grpSpPr>
          <a:xfrm rot="0">
            <a:off x="666750" y="9184102"/>
            <a:ext cx="2171730" cy="2205796"/>
            <a:chOff x="0" y="0"/>
            <a:chExt cx="812800" cy="825500"/>
          </a:xfrm>
        </p:grpSpPr>
        <p:sp>
          <p:nvSpPr>
            <p:cNvPr name="Freeform 5" id="5"/>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6" id="6"/>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
        <p:nvSpPr>
          <p:cNvPr name="TextBox 7" id="7"/>
          <p:cNvSpPr txBox="true"/>
          <p:nvPr/>
        </p:nvSpPr>
        <p:spPr>
          <a:xfrm rot="0">
            <a:off x="3555152" y="2094900"/>
            <a:ext cx="2674938" cy="887095"/>
          </a:xfrm>
          <a:prstGeom prst="rect">
            <a:avLst/>
          </a:prstGeom>
        </p:spPr>
        <p:txBody>
          <a:bodyPr anchor="t" rtlCol="false" tIns="0" lIns="0" bIns="0" rIns="0">
            <a:spAutoFit/>
          </a:bodyPr>
          <a:lstStyle/>
          <a:p>
            <a:pPr algn="ctr">
              <a:lnSpc>
                <a:spcPts val="7279"/>
              </a:lnSpc>
            </a:pPr>
            <a:r>
              <a:rPr lang="en-US" sz="5199" b="true">
                <a:solidFill>
                  <a:srgbClr val="FFFFFF"/>
                </a:solidFill>
                <a:latin typeface="Canva Sans Bold"/>
                <a:ea typeface="Canva Sans Bold"/>
                <a:cs typeface="Canva Sans Bold"/>
                <a:sym typeface="Canva Sans Bold"/>
              </a:rPr>
              <a:t>Anggota</a:t>
            </a:r>
          </a:p>
        </p:txBody>
      </p:sp>
      <p:sp>
        <p:nvSpPr>
          <p:cNvPr name="TextBox 8" id="8"/>
          <p:cNvSpPr txBox="true"/>
          <p:nvPr/>
        </p:nvSpPr>
        <p:spPr>
          <a:xfrm rot="0">
            <a:off x="791345" y="3756180"/>
            <a:ext cx="8202551" cy="2698439"/>
          </a:xfrm>
          <a:prstGeom prst="rect">
            <a:avLst/>
          </a:prstGeom>
        </p:spPr>
        <p:txBody>
          <a:bodyPr anchor="t" rtlCol="false" tIns="0" lIns="0" bIns="0" rIns="0">
            <a:spAutoFit/>
          </a:bodyPr>
          <a:lstStyle/>
          <a:p>
            <a:pPr algn="ctr">
              <a:lnSpc>
                <a:spcPts val="5454"/>
              </a:lnSpc>
              <a:spcBef>
                <a:spcPct val="0"/>
              </a:spcBef>
            </a:pPr>
            <a:r>
              <a:rPr lang="en-US" sz="3895">
                <a:solidFill>
                  <a:srgbClr val="FFFFFF"/>
                </a:solidFill>
                <a:latin typeface="Radley"/>
                <a:ea typeface="Radley"/>
                <a:cs typeface="Radley"/>
                <a:sym typeface="Radley"/>
              </a:rPr>
              <a:t>Danish Putra Devananda   2406354202</a:t>
            </a:r>
          </a:p>
          <a:p>
            <a:pPr algn="ctr">
              <a:lnSpc>
                <a:spcPts val="5454"/>
              </a:lnSpc>
              <a:spcBef>
                <a:spcPct val="0"/>
              </a:spcBef>
            </a:pPr>
            <a:r>
              <a:rPr lang="en-US" sz="3895">
                <a:solidFill>
                  <a:srgbClr val="FFFFFF"/>
                </a:solidFill>
                <a:latin typeface="Radley"/>
                <a:ea typeface="Radley"/>
                <a:cs typeface="Radley"/>
                <a:sym typeface="Radley"/>
              </a:rPr>
              <a:t>  Jonathan Christopher   2406349423</a:t>
            </a:r>
          </a:p>
          <a:p>
            <a:pPr algn="ctr">
              <a:lnSpc>
                <a:spcPts val="5454"/>
              </a:lnSpc>
              <a:spcBef>
                <a:spcPct val="0"/>
              </a:spcBef>
            </a:pPr>
            <a:r>
              <a:rPr lang="en-US" sz="3895">
                <a:solidFill>
                  <a:srgbClr val="FFFFFF"/>
                </a:solidFill>
                <a:latin typeface="Radley"/>
                <a:ea typeface="Radley"/>
                <a:cs typeface="Radley"/>
                <a:sym typeface="Radley"/>
              </a:rPr>
              <a:t>  Mohammad Ariq Haqi   2406431271</a:t>
            </a:r>
          </a:p>
          <a:p>
            <a:pPr algn="ctr">
              <a:lnSpc>
                <a:spcPts val="5454"/>
              </a:lnSpc>
              <a:spcBef>
                <a:spcPct val="0"/>
              </a:spcBef>
            </a:pPr>
            <a:r>
              <a:rPr lang="en-US" sz="3895">
                <a:solidFill>
                  <a:srgbClr val="FFFFFF"/>
                </a:solidFill>
                <a:latin typeface="Radley"/>
                <a:ea typeface="Radley"/>
                <a:cs typeface="Radley"/>
                <a:sym typeface="Radley"/>
              </a:rPr>
              <a:t>  Reyhan Batara    2406348950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10429875" y="0"/>
            <a:ext cx="7858125" cy="10287000"/>
            <a:chOff x="0" y="0"/>
            <a:chExt cx="1217429" cy="1593725"/>
          </a:xfrm>
        </p:grpSpPr>
        <p:sp>
          <p:nvSpPr>
            <p:cNvPr name="Freeform 3" id="3"/>
            <p:cNvSpPr/>
            <p:nvPr/>
          </p:nvSpPr>
          <p:spPr>
            <a:xfrm flipH="false" flipV="false" rot="0">
              <a:off x="0" y="0"/>
              <a:ext cx="1217429" cy="1593725"/>
            </a:xfrm>
            <a:custGeom>
              <a:avLst/>
              <a:gdLst/>
              <a:ahLst/>
              <a:cxnLst/>
              <a:rect r="r" b="b" t="t" l="l"/>
              <a:pathLst>
                <a:path h="1593725" w="1217429">
                  <a:moveTo>
                    <a:pt x="0" y="0"/>
                  </a:moveTo>
                  <a:lnTo>
                    <a:pt x="1217429" y="0"/>
                  </a:lnTo>
                  <a:lnTo>
                    <a:pt x="1217429" y="1593725"/>
                  </a:lnTo>
                  <a:lnTo>
                    <a:pt x="0" y="1593725"/>
                  </a:lnTo>
                  <a:close/>
                </a:path>
              </a:pathLst>
            </a:custGeom>
            <a:blipFill>
              <a:blip r:embed="rId2"/>
              <a:stretch>
                <a:fillRect l="0" t="-7435" r="0" b="-7435"/>
              </a:stretch>
            </a:blipFill>
          </p:spPr>
        </p:sp>
      </p:grpSp>
      <p:grpSp>
        <p:nvGrpSpPr>
          <p:cNvPr name="Group 4" id="4"/>
          <p:cNvGrpSpPr/>
          <p:nvPr/>
        </p:nvGrpSpPr>
        <p:grpSpPr>
          <a:xfrm rot="0">
            <a:off x="666750" y="1028700"/>
            <a:ext cx="9033907" cy="7149211"/>
            <a:chOff x="0" y="0"/>
            <a:chExt cx="12045209" cy="9532281"/>
          </a:xfrm>
        </p:grpSpPr>
        <p:sp>
          <p:nvSpPr>
            <p:cNvPr name="TextBox 5" id="5"/>
            <p:cNvSpPr txBox="true"/>
            <p:nvPr/>
          </p:nvSpPr>
          <p:spPr>
            <a:xfrm rot="0">
              <a:off x="26326" y="47625"/>
              <a:ext cx="12005256" cy="1286385"/>
            </a:xfrm>
            <a:prstGeom prst="rect">
              <a:avLst/>
            </a:prstGeom>
          </p:spPr>
          <p:txBody>
            <a:bodyPr anchor="t" rtlCol="false" tIns="0" lIns="0" bIns="0" rIns="0">
              <a:spAutoFit/>
            </a:bodyPr>
            <a:lstStyle/>
            <a:p>
              <a:pPr algn="l" marL="0" indent="0" lvl="0">
                <a:lnSpc>
                  <a:spcPts val="7392"/>
                </a:lnSpc>
                <a:spcBef>
                  <a:spcPct val="0"/>
                </a:spcBef>
              </a:pPr>
              <a:r>
                <a:rPr lang="en-US" sz="6600" i="true">
                  <a:solidFill>
                    <a:srgbClr val="7ED6FF"/>
                  </a:solidFill>
                  <a:latin typeface="Radley Italics"/>
                  <a:ea typeface="Radley Italics"/>
                  <a:cs typeface="Radley Italics"/>
                  <a:sym typeface="Radley Italics"/>
                </a:rPr>
                <a:t>Background dan Tujuan</a:t>
              </a:r>
            </a:p>
          </p:txBody>
        </p:sp>
        <p:sp>
          <p:nvSpPr>
            <p:cNvPr name="TextBox 6" id="6"/>
            <p:cNvSpPr txBox="true"/>
            <p:nvPr/>
          </p:nvSpPr>
          <p:spPr>
            <a:xfrm rot="0">
              <a:off x="26326" y="2305981"/>
              <a:ext cx="12018883" cy="2794000"/>
            </a:xfrm>
            <a:prstGeom prst="rect">
              <a:avLst/>
            </a:prstGeom>
          </p:spPr>
          <p:txBody>
            <a:bodyPr anchor="t" rtlCol="false" tIns="0" lIns="0" bIns="0" rIns="0">
              <a:spAutoFit/>
            </a:bodyPr>
            <a:lstStyle/>
            <a:p>
              <a:pPr algn="just" marL="0" indent="0" lvl="0">
                <a:lnSpc>
                  <a:spcPts val="4199"/>
                </a:lnSpc>
                <a:spcBef>
                  <a:spcPct val="0"/>
                </a:spcBef>
              </a:pPr>
              <a:r>
                <a:rPr lang="en-US" sz="3499">
                  <a:solidFill>
                    <a:srgbClr val="7ED6FF"/>
                  </a:solidFill>
                  <a:latin typeface="Radley"/>
                  <a:ea typeface="Radley"/>
                  <a:cs typeface="Radley"/>
                  <a:sym typeface="Radley"/>
                </a:rPr>
                <a:t>U</a:t>
              </a:r>
              <a:r>
                <a:rPr lang="en-US" sz="3499" u="none">
                  <a:solidFill>
                    <a:srgbClr val="7ED6FF"/>
                  </a:solidFill>
                  <a:latin typeface="Radley"/>
                  <a:ea typeface="Radley"/>
                  <a:cs typeface="Radley"/>
                  <a:sym typeface="Radley"/>
                </a:rPr>
                <a:t>pscaling sering menyebabkan gambar menjadi pecah atau pixelated jika menggunakan metode sederhana (seperti Nearest Neighbor).</a:t>
              </a:r>
            </a:p>
          </p:txBody>
        </p:sp>
        <p:sp>
          <p:nvSpPr>
            <p:cNvPr name="AutoShape 7" id="7"/>
            <p:cNvSpPr/>
            <p:nvPr/>
          </p:nvSpPr>
          <p:spPr>
            <a:xfrm>
              <a:off x="0" y="1819996"/>
              <a:ext cx="9614826" cy="0"/>
            </a:xfrm>
            <a:prstGeom prst="line">
              <a:avLst/>
            </a:prstGeom>
            <a:ln cap="flat" w="25400">
              <a:solidFill>
                <a:srgbClr val="7ED6FF"/>
              </a:solidFill>
              <a:prstDash val="solid"/>
              <a:headEnd type="none" len="sm" w="sm"/>
              <a:tailEnd type="none" len="sm" w="sm"/>
            </a:ln>
          </p:spPr>
        </p:sp>
        <p:sp>
          <p:nvSpPr>
            <p:cNvPr name="TextBox 8" id="8"/>
            <p:cNvSpPr txBox="true"/>
            <p:nvPr/>
          </p:nvSpPr>
          <p:spPr>
            <a:xfrm rot="0">
              <a:off x="0" y="5522256"/>
              <a:ext cx="11736942" cy="4010025"/>
            </a:xfrm>
            <a:prstGeom prst="rect">
              <a:avLst/>
            </a:prstGeom>
          </p:spPr>
          <p:txBody>
            <a:bodyPr anchor="t" rtlCol="false" tIns="0" lIns="0" bIns="0" rIns="0">
              <a:spAutoFit/>
            </a:bodyPr>
            <a:lstStyle/>
            <a:p>
              <a:pPr algn="just">
                <a:lnSpc>
                  <a:spcPts val="2926"/>
                </a:lnSpc>
              </a:pPr>
              <a:r>
                <a:rPr lang="en-US" sz="2438">
                  <a:solidFill>
                    <a:srgbClr val="E0E0E0"/>
                  </a:solidFill>
                  <a:latin typeface="Carlito"/>
                  <a:ea typeface="Carlito"/>
                  <a:cs typeface="Carlito"/>
                  <a:sym typeface="Carlito"/>
                </a:rPr>
                <a:t>jadi solusinya kami menggunakan algoritma Lanczos-3 Resampling yang membuat outputnya lebih smooth dan tajam dibandingkan dengan metode interpolation biasa.</a:t>
              </a:r>
            </a:p>
            <a:p>
              <a:pPr algn="just">
                <a:lnSpc>
                  <a:spcPts val="2926"/>
                </a:lnSpc>
              </a:pPr>
            </a:p>
            <a:p>
              <a:pPr algn="just" marL="0" indent="0" lvl="0">
                <a:lnSpc>
                  <a:spcPts val="2926"/>
                </a:lnSpc>
              </a:pPr>
              <a:r>
                <a:rPr lang="en-US" sz="2438">
                  <a:solidFill>
                    <a:srgbClr val="E0E0E0"/>
                  </a:solidFill>
                  <a:latin typeface="Carlito"/>
                  <a:ea typeface="Carlito"/>
                  <a:cs typeface="Carlito"/>
                  <a:sym typeface="Carlito"/>
                </a:rPr>
                <a:t>tujuannya  untuk mengimplementasikan algoritma Lanczos-3 ke VHDL, memproses file berformat BMP secara langsung, dan menghasilkan output gambar yang diperbesar dengan kualitas yang tinggi.</a:t>
              </a:r>
            </a:p>
          </p:txBody>
        </p:sp>
      </p:grpSp>
      <p:grpSp>
        <p:nvGrpSpPr>
          <p:cNvPr name="Group 9" id="9"/>
          <p:cNvGrpSpPr/>
          <p:nvPr/>
        </p:nvGrpSpPr>
        <p:grpSpPr>
          <a:xfrm rot="0">
            <a:off x="666750" y="9184102"/>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sp>
        <p:nvSpPr>
          <p:cNvPr name="Freeform 2" id="2"/>
          <p:cNvSpPr/>
          <p:nvPr/>
        </p:nvSpPr>
        <p:spPr>
          <a:xfrm flipH="false" flipV="false" rot="0">
            <a:off x="842249" y="2167647"/>
            <a:ext cx="7779628" cy="3080524"/>
          </a:xfrm>
          <a:custGeom>
            <a:avLst/>
            <a:gdLst/>
            <a:ahLst/>
            <a:cxnLst/>
            <a:rect r="r" b="b" t="t" l="l"/>
            <a:pathLst>
              <a:path h="3080524" w="7779628">
                <a:moveTo>
                  <a:pt x="0" y="0"/>
                </a:moveTo>
                <a:lnTo>
                  <a:pt x="7779628" y="0"/>
                </a:lnTo>
                <a:lnTo>
                  <a:pt x="7779628" y="3080524"/>
                </a:lnTo>
                <a:lnTo>
                  <a:pt x="0" y="3080524"/>
                </a:lnTo>
                <a:lnTo>
                  <a:pt x="0" y="0"/>
                </a:lnTo>
                <a:close/>
              </a:path>
            </a:pathLst>
          </a:custGeom>
          <a:blipFill>
            <a:blip r:embed="rId2"/>
            <a:stretch>
              <a:fillRect l="-3087" t="-42689" r="-9303" b="-46414"/>
            </a:stretch>
          </a:blipFill>
        </p:spPr>
      </p:sp>
      <p:sp>
        <p:nvSpPr>
          <p:cNvPr name="Freeform 3" id="3"/>
          <p:cNvSpPr/>
          <p:nvPr/>
        </p:nvSpPr>
        <p:spPr>
          <a:xfrm flipH="false" flipV="false" rot="0">
            <a:off x="10430091" y="5248171"/>
            <a:ext cx="5335294" cy="3518676"/>
          </a:xfrm>
          <a:custGeom>
            <a:avLst/>
            <a:gdLst/>
            <a:ahLst/>
            <a:cxnLst/>
            <a:rect r="r" b="b" t="t" l="l"/>
            <a:pathLst>
              <a:path h="3518676" w="5335294">
                <a:moveTo>
                  <a:pt x="0" y="0"/>
                </a:moveTo>
                <a:lnTo>
                  <a:pt x="5335294" y="0"/>
                </a:lnTo>
                <a:lnTo>
                  <a:pt x="5335294" y="3518676"/>
                </a:lnTo>
                <a:lnTo>
                  <a:pt x="0" y="3518676"/>
                </a:lnTo>
                <a:lnTo>
                  <a:pt x="0" y="0"/>
                </a:lnTo>
                <a:close/>
              </a:path>
            </a:pathLst>
          </a:custGeom>
          <a:blipFill>
            <a:blip r:embed="rId3"/>
            <a:stretch>
              <a:fillRect l="-13672" t="-13780" r="-9650" b="-10803"/>
            </a:stretch>
          </a:blipFill>
        </p:spPr>
      </p:sp>
      <p:sp>
        <p:nvSpPr>
          <p:cNvPr name="TextBox 4" id="4"/>
          <p:cNvSpPr txBox="true"/>
          <p:nvPr/>
        </p:nvSpPr>
        <p:spPr>
          <a:xfrm rot="0">
            <a:off x="5415029" y="680480"/>
            <a:ext cx="7457942" cy="1004572"/>
          </a:xfrm>
          <a:prstGeom prst="rect">
            <a:avLst/>
          </a:prstGeom>
        </p:spPr>
        <p:txBody>
          <a:bodyPr anchor="t" rtlCol="false" tIns="0" lIns="0" bIns="0" rIns="0">
            <a:spAutoFit/>
          </a:bodyPr>
          <a:lstStyle/>
          <a:p>
            <a:pPr algn="l" marL="0" indent="0" lvl="0">
              <a:lnSpc>
                <a:spcPts val="7840"/>
              </a:lnSpc>
              <a:spcBef>
                <a:spcPct val="0"/>
              </a:spcBef>
            </a:pPr>
            <a:r>
              <a:rPr lang="en-US" sz="7000">
                <a:solidFill>
                  <a:srgbClr val="7ED6FF"/>
                </a:solidFill>
                <a:latin typeface="Radley"/>
                <a:ea typeface="Radley"/>
                <a:cs typeface="Radley"/>
                <a:sym typeface="Radley"/>
              </a:rPr>
              <a:t>What is Lanczos-3?</a:t>
            </a:r>
          </a:p>
        </p:txBody>
      </p:sp>
      <p:sp>
        <p:nvSpPr>
          <p:cNvPr name="TextBox 5" id="5"/>
          <p:cNvSpPr txBox="true"/>
          <p:nvPr/>
        </p:nvSpPr>
        <p:spPr>
          <a:xfrm rot="0">
            <a:off x="9273189" y="2721437"/>
            <a:ext cx="7649097" cy="1934845"/>
          </a:xfrm>
          <a:prstGeom prst="rect">
            <a:avLst/>
          </a:prstGeom>
        </p:spPr>
        <p:txBody>
          <a:bodyPr anchor="t" rtlCol="false" tIns="0" lIns="0" bIns="0" rIns="0">
            <a:spAutoFit/>
          </a:bodyPr>
          <a:lstStyle/>
          <a:p>
            <a:pPr algn="l">
              <a:lnSpc>
                <a:spcPts val="3079"/>
              </a:lnSpc>
            </a:pPr>
            <a:r>
              <a:rPr lang="en-US" sz="2199" b="true">
                <a:solidFill>
                  <a:srgbClr val="FFFFFF"/>
                </a:solidFill>
                <a:latin typeface="Open Sans Bold"/>
                <a:ea typeface="Open Sans Bold"/>
                <a:cs typeface="Open Sans Bold"/>
                <a:sym typeface="Open Sans Bold"/>
              </a:rPr>
              <a:t>Lanczos-3</a:t>
            </a:r>
            <a:r>
              <a:rPr lang="en-US" sz="2199">
                <a:solidFill>
                  <a:srgbClr val="FFFFFF"/>
                </a:solidFill>
                <a:latin typeface="Open Sans"/>
                <a:ea typeface="Open Sans"/>
                <a:cs typeface="Open Sans"/>
                <a:sym typeface="Open Sans"/>
              </a:rPr>
              <a:t> meruapakan metode interpolasi yang digunakan untuk memperbesar gambar.</a:t>
            </a:r>
          </a:p>
          <a:p>
            <a:pPr algn="l">
              <a:lnSpc>
                <a:spcPts val="3079"/>
              </a:lnSpc>
            </a:pPr>
            <a:r>
              <a:rPr lang="en-US" sz="2199">
                <a:solidFill>
                  <a:srgbClr val="FFFFFF"/>
                </a:solidFill>
                <a:latin typeface="Open Sans"/>
                <a:ea typeface="Open Sans"/>
                <a:cs typeface="Open Sans"/>
                <a:sym typeface="Open Sans"/>
              </a:rPr>
              <a:t>Metode ini menggunakan fungsi sinc sebagai filter matematika untuk menghitung dan menghaluskan pixel baru, sehingga hasil gambar terlihat lebih tajam dan halus.</a:t>
            </a:r>
          </a:p>
        </p:txBody>
      </p:sp>
      <p:sp>
        <p:nvSpPr>
          <p:cNvPr name="TextBox 6" id="6"/>
          <p:cNvSpPr txBox="true"/>
          <p:nvPr/>
        </p:nvSpPr>
        <p:spPr>
          <a:xfrm rot="0">
            <a:off x="842249" y="6021037"/>
            <a:ext cx="7649097" cy="1934845"/>
          </a:xfrm>
          <a:prstGeom prst="rect">
            <a:avLst/>
          </a:prstGeom>
        </p:spPr>
        <p:txBody>
          <a:bodyPr anchor="t" rtlCol="false" tIns="0" lIns="0" bIns="0" rIns="0">
            <a:spAutoFit/>
          </a:bodyPr>
          <a:lstStyle/>
          <a:p>
            <a:pPr algn="l">
              <a:lnSpc>
                <a:spcPts val="3079"/>
              </a:lnSpc>
            </a:pPr>
            <a:r>
              <a:rPr lang="en-US" sz="2199" b="true">
                <a:solidFill>
                  <a:srgbClr val="FFFFFF"/>
                </a:solidFill>
                <a:latin typeface="Open Sans Bold"/>
                <a:ea typeface="Open Sans Bold"/>
                <a:cs typeface="Open Sans Bold"/>
                <a:sym typeface="Open Sans Bold"/>
              </a:rPr>
              <a:t>Teknis :</a:t>
            </a:r>
          </a:p>
          <a:p>
            <a:pPr algn="l" marL="474979" indent="-237490" lvl="1">
              <a:lnSpc>
                <a:spcPts val="3079"/>
              </a:lnSpc>
              <a:buFont typeface="Arial"/>
              <a:buChar char="•"/>
            </a:pPr>
            <a:r>
              <a:rPr lang="en-US" sz="2199">
                <a:solidFill>
                  <a:srgbClr val="FFFFFF"/>
                </a:solidFill>
                <a:latin typeface="Open Sans"/>
                <a:ea typeface="Open Sans"/>
                <a:cs typeface="Open Sans"/>
                <a:sym typeface="Open Sans"/>
              </a:rPr>
              <a:t>Menggunakan Window Size sebesar 6 (radius/support 3 piksel).</a:t>
            </a:r>
          </a:p>
          <a:p>
            <a:pPr algn="l" marL="474979" indent="-237490" lvl="1">
              <a:lnSpc>
                <a:spcPts val="3079"/>
              </a:lnSpc>
              <a:buFont typeface="Arial"/>
              <a:buChar char="•"/>
            </a:pPr>
            <a:r>
              <a:rPr lang="en-US" sz="2199">
                <a:solidFill>
                  <a:srgbClr val="FFFFFF"/>
                </a:solidFill>
                <a:latin typeface="Open Sans"/>
                <a:ea typeface="Open Sans"/>
                <a:cs typeface="Open Sans"/>
                <a:sym typeface="Open Sans"/>
              </a:rPr>
              <a:t>Menghitung bobot berdasarkan jarak pixel dengan rumus L(x) = sinc ( x ) . sinc ( x ), a = 3</a:t>
            </a:r>
          </a:p>
        </p:txBody>
      </p:sp>
      <p:grpSp>
        <p:nvGrpSpPr>
          <p:cNvPr name="Group 7" id="7"/>
          <p:cNvGrpSpPr/>
          <p:nvPr/>
        </p:nvGrpSpPr>
        <p:grpSpPr>
          <a:xfrm rot="0">
            <a:off x="17202135" y="-742773"/>
            <a:ext cx="2171730" cy="2205796"/>
            <a:chOff x="0" y="0"/>
            <a:chExt cx="812800" cy="825500"/>
          </a:xfrm>
        </p:grpSpPr>
        <p:sp>
          <p:nvSpPr>
            <p:cNvPr name="Freeform 8" id="8"/>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9" id="9"/>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grpSp>
        <p:nvGrpSpPr>
          <p:cNvPr name="Group 10" id="10"/>
          <p:cNvGrpSpPr/>
          <p:nvPr/>
        </p:nvGrpSpPr>
        <p:grpSpPr>
          <a:xfrm rot="0">
            <a:off x="-967976" y="9184102"/>
            <a:ext cx="2171730" cy="2205796"/>
            <a:chOff x="0" y="0"/>
            <a:chExt cx="812800" cy="825500"/>
          </a:xfrm>
        </p:grpSpPr>
        <p:sp>
          <p:nvSpPr>
            <p:cNvPr name="Freeform 11" id="11"/>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2" id="12"/>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384078" y="487363"/>
            <a:ext cx="7519843" cy="1082675"/>
            <a:chOff x="0" y="0"/>
            <a:chExt cx="10026458" cy="1443567"/>
          </a:xfrm>
        </p:grpSpPr>
        <p:sp>
          <p:nvSpPr>
            <p:cNvPr name="TextBox 3" id="3"/>
            <p:cNvSpPr txBox="true"/>
            <p:nvPr/>
          </p:nvSpPr>
          <p:spPr>
            <a:xfrm rot="0">
              <a:off x="0" y="142875"/>
              <a:ext cx="10026458" cy="1275292"/>
            </a:xfrm>
            <a:prstGeom prst="rect">
              <a:avLst/>
            </a:prstGeom>
          </p:spPr>
          <p:txBody>
            <a:bodyPr anchor="t" rtlCol="false" tIns="0" lIns="0" bIns="0" rIns="0">
              <a:spAutoFit/>
            </a:bodyPr>
            <a:lstStyle/>
            <a:p>
              <a:pPr algn="l" marL="0" indent="0" lvl="0">
                <a:lnSpc>
                  <a:spcPts val="6999"/>
                </a:lnSpc>
              </a:pPr>
              <a:r>
                <a:rPr lang="en-US" sz="6999">
                  <a:solidFill>
                    <a:srgbClr val="7ED6FF"/>
                  </a:solidFill>
                  <a:latin typeface="Radley"/>
                  <a:ea typeface="Radley"/>
                  <a:cs typeface="Radley"/>
                  <a:sym typeface="Radley"/>
                </a:rPr>
                <a:t>Arsitektur Sistem</a:t>
              </a:r>
            </a:p>
          </p:txBody>
        </p:sp>
        <p:sp>
          <p:nvSpPr>
            <p:cNvPr name="AutoShape 4" id="4"/>
            <p:cNvSpPr/>
            <p:nvPr/>
          </p:nvSpPr>
          <p:spPr>
            <a:xfrm>
              <a:off x="0" y="1430867"/>
              <a:ext cx="8077200" cy="0"/>
            </a:xfrm>
            <a:prstGeom prst="line">
              <a:avLst/>
            </a:prstGeom>
            <a:ln cap="flat" w="25400">
              <a:solidFill>
                <a:srgbClr val="7ED6FF"/>
              </a:solidFill>
              <a:prstDash val="solid"/>
              <a:headEnd type="none" len="sm" w="sm"/>
              <a:tailEnd type="none" len="sm" w="sm"/>
            </a:ln>
          </p:spPr>
        </p:sp>
      </p:grpSp>
      <p:sp>
        <p:nvSpPr>
          <p:cNvPr name="Freeform 5" id="5"/>
          <p:cNvSpPr/>
          <p:nvPr/>
        </p:nvSpPr>
        <p:spPr>
          <a:xfrm flipH="false" flipV="false" rot="0">
            <a:off x="4407478" y="1846528"/>
            <a:ext cx="9473044" cy="5174650"/>
          </a:xfrm>
          <a:custGeom>
            <a:avLst/>
            <a:gdLst/>
            <a:ahLst/>
            <a:cxnLst/>
            <a:rect r="r" b="b" t="t" l="l"/>
            <a:pathLst>
              <a:path h="5174650" w="9473044">
                <a:moveTo>
                  <a:pt x="0" y="0"/>
                </a:moveTo>
                <a:lnTo>
                  <a:pt x="9473044" y="0"/>
                </a:lnTo>
                <a:lnTo>
                  <a:pt x="9473044" y="5174650"/>
                </a:lnTo>
                <a:lnTo>
                  <a:pt x="0" y="5174650"/>
                </a:lnTo>
                <a:lnTo>
                  <a:pt x="0" y="0"/>
                </a:lnTo>
                <a:close/>
              </a:path>
            </a:pathLst>
          </a:custGeom>
          <a:blipFill>
            <a:blip r:embed="rId2"/>
            <a:stretch>
              <a:fillRect l="0" t="0" r="0" b="0"/>
            </a:stretch>
          </a:blipFill>
        </p:spPr>
      </p:sp>
      <p:sp>
        <p:nvSpPr>
          <p:cNvPr name="TextBox 6" id="6"/>
          <p:cNvSpPr txBox="true"/>
          <p:nvPr/>
        </p:nvSpPr>
        <p:spPr>
          <a:xfrm rot="0">
            <a:off x="4108156" y="7259303"/>
            <a:ext cx="10071688" cy="2625818"/>
          </a:xfrm>
          <a:prstGeom prst="rect">
            <a:avLst/>
          </a:prstGeom>
        </p:spPr>
        <p:txBody>
          <a:bodyPr anchor="t" rtlCol="false" tIns="0" lIns="0" bIns="0" rIns="0">
            <a:spAutoFit/>
          </a:bodyPr>
          <a:lstStyle/>
          <a:p>
            <a:pPr algn="ctr">
              <a:lnSpc>
                <a:spcPts val="2993"/>
              </a:lnSpc>
            </a:pPr>
            <a:r>
              <a:rPr lang="en-US" sz="2138">
                <a:solidFill>
                  <a:srgbClr val="FFFFFF"/>
                </a:solidFill>
                <a:latin typeface="Canva Sans"/>
                <a:ea typeface="Canva Sans"/>
                <a:cs typeface="Canva Sans"/>
                <a:sym typeface="Canva Sans"/>
              </a:rPr>
              <a:t>Dalam Arsitektur sistem ini kita bisa melihat bahwa Design Top Level Module pada Lanzos-3 Scaler yang telah dibuat. Sistem ini memiliki 2 komponen utama di dalamnya yakni Controller yang bertugas sebagai pengatur alur data dan Resample engine yang melakukan perhitungan matematika berat atau rumus Sinc. Jika kita lihat dari simulasi disamping, Data gambar akan masuk dari input buffer di kiri lalu diproses dan hasilnya akan disimpan ke output buffer yang berada di kanan </a:t>
            </a:r>
          </a:p>
        </p:txBody>
      </p:sp>
      <p:grpSp>
        <p:nvGrpSpPr>
          <p:cNvPr name="Group 7" id="7"/>
          <p:cNvGrpSpPr/>
          <p:nvPr/>
        </p:nvGrpSpPr>
        <p:grpSpPr>
          <a:xfrm rot="0">
            <a:off x="17030424" y="-789603"/>
            <a:ext cx="2171730" cy="2205796"/>
            <a:chOff x="0" y="0"/>
            <a:chExt cx="812800" cy="825500"/>
          </a:xfrm>
        </p:grpSpPr>
        <p:sp>
          <p:nvSpPr>
            <p:cNvPr name="Freeform 8" id="8"/>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9" id="9"/>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grpSp>
        <p:nvGrpSpPr>
          <p:cNvPr name="Group 10" id="10"/>
          <p:cNvGrpSpPr/>
          <p:nvPr/>
        </p:nvGrpSpPr>
        <p:grpSpPr>
          <a:xfrm rot="0">
            <a:off x="-655775" y="8982295"/>
            <a:ext cx="2171730" cy="2205796"/>
            <a:chOff x="0" y="0"/>
            <a:chExt cx="812800" cy="825500"/>
          </a:xfrm>
        </p:grpSpPr>
        <p:sp>
          <p:nvSpPr>
            <p:cNvPr name="Freeform 11" id="11"/>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2" id="12"/>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384078" y="443392"/>
            <a:ext cx="7316913" cy="1862208"/>
            <a:chOff x="0" y="0"/>
            <a:chExt cx="9755884" cy="2482944"/>
          </a:xfrm>
        </p:grpSpPr>
        <p:sp>
          <p:nvSpPr>
            <p:cNvPr name="TextBox 3" id="3"/>
            <p:cNvSpPr txBox="true"/>
            <p:nvPr/>
          </p:nvSpPr>
          <p:spPr>
            <a:xfrm rot="0">
              <a:off x="0" y="142875"/>
              <a:ext cx="9755884" cy="1275292"/>
            </a:xfrm>
            <a:prstGeom prst="rect">
              <a:avLst/>
            </a:prstGeom>
          </p:spPr>
          <p:txBody>
            <a:bodyPr anchor="t" rtlCol="false" tIns="0" lIns="0" bIns="0" rIns="0">
              <a:spAutoFit/>
            </a:bodyPr>
            <a:lstStyle/>
            <a:p>
              <a:pPr algn="l" marL="0" indent="0" lvl="0">
                <a:lnSpc>
                  <a:spcPts val="6999"/>
                </a:lnSpc>
              </a:pPr>
              <a:r>
                <a:rPr lang="en-US" sz="6999">
                  <a:solidFill>
                    <a:srgbClr val="7ED6FF"/>
                  </a:solidFill>
                  <a:latin typeface="Radley"/>
                  <a:ea typeface="Radley"/>
                  <a:cs typeface="Radley"/>
                  <a:sym typeface="Radley"/>
                </a:rPr>
                <a:t>Border Replicator</a:t>
              </a:r>
            </a:p>
          </p:txBody>
        </p:sp>
        <p:sp>
          <p:nvSpPr>
            <p:cNvPr name="AutoShape 4" id="4"/>
            <p:cNvSpPr/>
            <p:nvPr/>
          </p:nvSpPr>
          <p:spPr>
            <a:xfrm>
              <a:off x="0" y="1430867"/>
              <a:ext cx="7859228" cy="0"/>
            </a:xfrm>
            <a:prstGeom prst="line">
              <a:avLst/>
            </a:prstGeom>
            <a:ln cap="flat" w="25400">
              <a:solidFill>
                <a:srgbClr val="7ED6FF"/>
              </a:solidFill>
              <a:prstDash val="solid"/>
              <a:headEnd type="none" len="sm" w="sm"/>
              <a:tailEnd type="none" len="sm" w="sm"/>
            </a:ln>
          </p:spPr>
        </p:sp>
        <p:sp>
          <p:nvSpPr>
            <p:cNvPr name="TextBox 5" id="5"/>
            <p:cNvSpPr txBox="true"/>
            <p:nvPr/>
          </p:nvSpPr>
          <p:spPr>
            <a:xfrm rot="0">
              <a:off x="0" y="1860220"/>
              <a:ext cx="7859228" cy="622724"/>
            </a:xfrm>
            <a:prstGeom prst="rect">
              <a:avLst/>
            </a:prstGeom>
          </p:spPr>
          <p:txBody>
            <a:bodyPr anchor="t" rtlCol="false" tIns="0" lIns="0" bIns="0" rIns="0">
              <a:spAutoFit/>
            </a:bodyPr>
            <a:lstStyle/>
            <a:p>
              <a:pPr algn="l" marL="0" indent="0" lvl="0">
                <a:lnSpc>
                  <a:spcPts val="3919"/>
                </a:lnSpc>
                <a:spcBef>
                  <a:spcPct val="0"/>
                </a:spcBef>
              </a:pPr>
            </a:p>
          </p:txBody>
        </p:sp>
      </p:grpSp>
      <p:sp>
        <p:nvSpPr>
          <p:cNvPr name="Freeform 6" id="6"/>
          <p:cNvSpPr/>
          <p:nvPr/>
        </p:nvSpPr>
        <p:spPr>
          <a:xfrm flipH="false" flipV="false" rot="0">
            <a:off x="791630" y="3683197"/>
            <a:ext cx="10508616" cy="1615700"/>
          </a:xfrm>
          <a:custGeom>
            <a:avLst/>
            <a:gdLst/>
            <a:ahLst/>
            <a:cxnLst/>
            <a:rect r="r" b="b" t="t" l="l"/>
            <a:pathLst>
              <a:path h="1615700" w="10508616">
                <a:moveTo>
                  <a:pt x="0" y="0"/>
                </a:moveTo>
                <a:lnTo>
                  <a:pt x="10508616" y="0"/>
                </a:lnTo>
                <a:lnTo>
                  <a:pt x="10508616" y="1615699"/>
                </a:lnTo>
                <a:lnTo>
                  <a:pt x="0" y="1615699"/>
                </a:lnTo>
                <a:lnTo>
                  <a:pt x="0" y="0"/>
                </a:lnTo>
                <a:close/>
              </a:path>
            </a:pathLst>
          </a:custGeom>
          <a:blipFill>
            <a:blip r:embed="rId2"/>
            <a:stretch>
              <a:fillRect l="0" t="0" r="0" b="0"/>
            </a:stretch>
          </a:blipFill>
        </p:spPr>
      </p:sp>
      <p:sp>
        <p:nvSpPr>
          <p:cNvPr name="TextBox 7" id="7"/>
          <p:cNvSpPr txBox="true"/>
          <p:nvPr/>
        </p:nvSpPr>
        <p:spPr>
          <a:xfrm rot="0">
            <a:off x="3302139" y="4167514"/>
            <a:ext cx="9525" cy="580390"/>
          </a:xfrm>
          <a:prstGeom prst="rect">
            <a:avLst/>
          </a:prstGeom>
        </p:spPr>
        <p:txBody>
          <a:bodyPr anchor="t" rtlCol="false" tIns="0" lIns="0" bIns="0" rIns="0">
            <a:spAutoFit/>
          </a:bodyPr>
          <a:lstStyle/>
          <a:p>
            <a:pPr algn="ctr">
              <a:lnSpc>
                <a:spcPts val="4759"/>
              </a:lnSpc>
            </a:pPr>
          </a:p>
        </p:txBody>
      </p:sp>
      <p:sp>
        <p:nvSpPr>
          <p:cNvPr name="TextBox 8" id="8"/>
          <p:cNvSpPr txBox="true"/>
          <p:nvPr/>
        </p:nvSpPr>
        <p:spPr>
          <a:xfrm rot="0">
            <a:off x="2238484" y="7520138"/>
            <a:ext cx="13811033" cy="1738162"/>
          </a:xfrm>
          <a:prstGeom prst="rect">
            <a:avLst/>
          </a:prstGeom>
        </p:spPr>
        <p:txBody>
          <a:bodyPr anchor="t" rtlCol="false" tIns="0" lIns="0" bIns="0" rIns="0">
            <a:spAutoFit/>
          </a:bodyPr>
          <a:lstStyle/>
          <a:p>
            <a:pPr algn="ctr">
              <a:lnSpc>
                <a:spcPts val="3472"/>
              </a:lnSpc>
            </a:pPr>
            <a:r>
              <a:rPr lang="en-US" sz="2480">
                <a:solidFill>
                  <a:srgbClr val="FFFFFF"/>
                </a:solidFill>
                <a:latin typeface="Open Sans"/>
                <a:ea typeface="Open Sans"/>
                <a:cs typeface="Open Sans"/>
                <a:sym typeface="Open Sans"/>
              </a:rPr>
              <a:t>pada snippet code diatas menjelaskan tentang sebelum dilakukan perhitungan, pinggiran gambar itu harus ditebalkan, karena algoritma dari lanczos-3 butuh melihat tetangga pixel. Kalau sedang memproses pixel paling ujung, dia tidak punya tetangga. Jadi kita buatkan tetangga palsu dengan meniru warna pixel terluar.</a:t>
            </a:r>
          </a:p>
        </p:txBody>
      </p:sp>
      <p:sp>
        <p:nvSpPr>
          <p:cNvPr name="Freeform 9" id="9"/>
          <p:cNvSpPr/>
          <p:nvPr/>
        </p:nvSpPr>
        <p:spPr>
          <a:xfrm flipH="false" flipV="false" rot="0">
            <a:off x="11644292" y="1933147"/>
            <a:ext cx="5713244" cy="5115799"/>
          </a:xfrm>
          <a:custGeom>
            <a:avLst/>
            <a:gdLst/>
            <a:ahLst/>
            <a:cxnLst/>
            <a:rect r="r" b="b" t="t" l="l"/>
            <a:pathLst>
              <a:path h="5115799" w="5713244">
                <a:moveTo>
                  <a:pt x="0" y="0"/>
                </a:moveTo>
                <a:lnTo>
                  <a:pt x="5713244" y="0"/>
                </a:lnTo>
                <a:lnTo>
                  <a:pt x="5713244" y="5115799"/>
                </a:lnTo>
                <a:lnTo>
                  <a:pt x="0" y="5115799"/>
                </a:lnTo>
                <a:lnTo>
                  <a:pt x="0" y="0"/>
                </a:lnTo>
                <a:close/>
              </a:path>
            </a:pathLst>
          </a:custGeom>
          <a:blipFill>
            <a:blip r:embed="rId3"/>
            <a:stretch>
              <a:fillRect l="-35464" t="0" r="-28457" b="0"/>
            </a:stretch>
          </a:blipFill>
        </p:spPr>
      </p:sp>
      <p:grpSp>
        <p:nvGrpSpPr>
          <p:cNvPr name="Group 10" id="10"/>
          <p:cNvGrpSpPr/>
          <p:nvPr/>
        </p:nvGrpSpPr>
        <p:grpSpPr>
          <a:xfrm rot="0">
            <a:off x="16936764" y="-831300"/>
            <a:ext cx="2171730" cy="2205796"/>
            <a:chOff x="0" y="0"/>
            <a:chExt cx="812800" cy="825500"/>
          </a:xfrm>
        </p:grpSpPr>
        <p:sp>
          <p:nvSpPr>
            <p:cNvPr name="Freeform 11" id="11"/>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2" id="12"/>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grpSp>
        <p:nvGrpSpPr>
          <p:cNvPr name="Group 13" id="13"/>
          <p:cNvGrpSpPr/>
          <p:nvPr/>
        </p:nvGrpSpPr>
        <p:grpSpPr>
          <a:xfrm rot="0">
            <a:off x="-796265" y="9184102"/>
            <a:ext cx="2171730" cy="2205796"/>
            <a:chOff x="0" y="0"/>
            <a:chExt cx="812800" cy="825500"/>
          </a:xfrm>
        </p:grpSpPr>
        <p:sp>
          <p:nvSpPr>
            <p:cNvPr name="Freeform 14" id="14"/>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5" id="15"/>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384072" y="517055"/>
            <a:ext cx="7519856" cy="3110122"/>
            <a:chOff x="0" y="0"/>
            <a:chExt cx="10026475" cy="4146829"/>
          </a:xfrm>
        </p:grpSpPr>
        <p:sp>
          <p:nvSpPr>
            <p:cNvPr name="TextBox 3" id="3"/>
            <p:cNvSpPr txBox="true"/>
            <p:nvPr/>
          </p:nvSpPr>
          <p:spPr>
            <a:xfrm rot="0">
              <a:off x="17" y="142875"/>
              <a:ext cx="10026458" cy="1275292"/>
            </a:xfrm>
            <a:prstGeom prst="rect">
              <a:avLst/>
            </a:prstGeom>
          </p:spPr>
          <p:txBody>
            <a:bodyPr anchor="t" rtlCol="false" tIns="0" lIns="0" bIns="0" rIns="0">
              <a:spAutoFit/>
            </a:bodyPr>
            <a:lstStyle/>
            <a:p>
              <a:pPr algn="l" marL="0" indent="0" lvl="0">
                <a:lnSpc>
                  <a:spcPts val="6999"/>
                </a:lnSpc>
              </a:pPr>
              <a:r>
                <a:rPr lang="en-US" sz="6999">
                  <a:solidFill>
                    <a:srgbClr val="7ED6FF"/>
                  </a:solidFill>
                  <a:latin typeface="Radley"/>
                  <a:ea typeface="Radley"/>
                  <a:cs typeface="Radley"/>
                  <a:sym typeface="Radley"/>
                </a:rPr>
                <a:t>Lanczos-3 Engine</a:t>
              </a:r>
            </a:p>
          </p:txBody>
        </p:sp>
        <p:sp>
          <p:nvSpPr>
            <p:cNvPr name="AutoShape 4" id="4"/>
            <p:cNvSpPr/>
            <p:nvPr/>
          </p:nvSpPr>
          <p:spPr>
            <a:xfrm flipV="true">
              <a:off x="17" y="1418167"/>
              <a:ext cx="9353154" cy="12700"/>
            </a:xfrm>
            <a:prstGeom prst="line">
              <a:avLst/>
            </a:prstGeom>
            <a:ln cap="flat" w="25400">
              <a:solidFill>
                <a:srgbClr val="7ED6FF"/>
              </a:solidFill>
              <a:prstDash val="solid"/>
              <a:headEnd type="none" len="sm" w="sm"/>
              <a:tailEnd type="none" len="sm" w="sm"/>
            </a:ln>
          </p:spPr>
        </p:sp>
        <p:sp>
          <p:nvSpPr>
            <p:cNvPr name="TextBox 5" id="5"/>
            <p:cNvSpPr txBox="true"/>
            <p:nvPr/>
          </p:nvSpPr>
          <p:spPr>
            <a:xfrm rot="0">
              <a:off x="17" y="3524106"/>
              <a:ext cx="8077200" cy="622724"/>
            </a:xfrm>
            <a:prstGeom prst="rect">
              <a:avLst/>
            </a:prstGeom>
          </p:spPr>
          <p:txBody>
            <a:bodyPr anchor="t" rtlCol="false" tIns="0" lIns="0" bIns="0" rIns="0">
              <a:spAutoFit/>
            </a:bodyPr>
            <a:lstStyle/>
            <a:p>
              <a:pPr algn="l" marL="0" indent="0" lvl="0">
                <a:lnSpc>
                  <a:spcPts val="3919"/>
                </a:lnSpc>
                <a:spcBef>
                  <a:spcPct val="0"/>
                </a:spcBef>
              </a:pPr>
            </a:p>
          </p:txBody>
        </p:sp>
      </p:grpSp>
      <p:sp>
        <p:nvSpPr>
          <p:cNvPr name="Freeform 6" id="6"/>
          <p:cNvSpPr/>
          <p:nvPr/>
        </p:nvSpPr>
        <p:spPr>
          <a:xfrm flipH="false" flipV="false" rot="0">
            <a:off x="1267856" y="2196996"/>
            <a:ext cx="7876144" cy="3380146"/>
          </a:xfrm>
          <a:custGeom>
            <a:avLst/>
            <a:gdLst/>
            <a:ahLst/>
            <a:cxnLst/>
            <a:rect r="r" b="b" t="t" l="l"/>
            <a:pathLst>
              <a:path h="3380146" w="7876144">
                <a:moveTo>
                  <a:pt x="0" y="0"/>
                </a:moveTo>
                <a:lnTo>
                  <a:pt x="7876144" y="0"/>
                </a:lnTo>
                <a:lnTo>
                  <a:pt x="7876144" y="3380146"/>
                </a:lnTo>
                <a:lnTo>
                  <a:pt x="0" y="3380146"/>
                </a:lnTo>
                <a:lnTo>
                  <a:pt x="0" y="0"/>
                </a:lnTo>
                <a:close/>
              </a:path>
            </a:pathLst>
          </a:custGeom>
          <a:blipFill>
            <a:blip r:embed="rId2"/>
            <a:stretch>
              <a:fillRect l="0" t="0" r="-424" b="0"/>
            </a:stretch>
          </a:blipFill>
        </p:spPr>
      </p:sp>
      <p:sp>
        <p:nvSpPr>
          <p:cNvPr name="Freeform 7" id="7"/>
          <p:cNvSpPr/>
          <p:nvPr/>
        </p:nvSpPr>
        <p:spPr>
          <a:xfrm flipH="false" flipV="false" rot="0">
            <a:off x="9989780" y="2539192"/>
            <a:ext cx="7147196" cy="4894012"/>
          </a:xfrm>
          <a:custGeom>
            <a:avLst/>
            <a:gdLst/>
            <a:ahLst/>
            <a:cxnLst/>
            <a:rect r="r" b="b" t="t" l="l"/>
            <a:pathLst>
              <a:path h="4894012" w="7147196">
                <a:moveTo>
                  <a:pt x="0" y="0"/>
                </a:moveTo>
                <a:lnTo>
                  <a:pt x="7147196" y="0"/>
                </a:lnTo>
                <a:lnTo>
                  <a:pt x="7147196" y="4894012"/>
                </a:lnTo>
                <a:lnTo>
                  <a:pt x="0" y="4894012"/>
                </a:lnTo>
                <a:lnTo>
                  <a:pt x="0" y="0"/>
                </a:lnTo>
                <a:close/>
              </a:path>
            </a:pathLst>
          </a:custGeom>
          <a:blipFill>
            <a:blip r:embed="rId3"/>
            <a:stretch>
              <a:fillRect l="-8813" t="-30950" r="-95310" b="-31887"/>
            </a:stretch>
          </a:blipFill>
        </p:spPr>
      </p:sp>
      <p:sp>
        <p:nvSpPr>
          <p:cNvPr name="TextBox 8" id="8"/>
          <p:cNvSpPr txBox="true"/>
          <p:nvPr/>
        </p:nvSpPr>
        <p:spPr>
          <a:xfrm rot="0">
            <a:off x="1267856" y="5767172"/>
            <a:ext cx="8124207" cy="2463800"/>
          </a:xfrm>
          <a:prstGeom prst="rect">
            <a:avLst/>
          </a:prstGeom>
        </p:spPr>
        <p:txBody>
          <a:bodyPr anchor="t" rtlCol="false" tIns="0" lIns="0" bIns="0" rIns="0">
            <a:spAutoFit/>
          </a:bodyPr>
          <a:lstStyle/>
          <a:p>
            <a:pPr algn="l">
              <a:lnSpc>
                <a:spcPts val="2800"/>
              </a:lnSpc>
            </a:pPr>
            <a:r>
              <a:rPr lang="en-US" sz="2000">
                <a:solidFill>
                  <a:srgbClr val="FBFBFC"/>
                </a:solidFill>
                <a:latin typeface="Canva Sans"/>
                <a:ea typeface="Canva Sans"/>
                <a:cs typeface="Canva Sans"/>
                <a:sym typeface="Canva Sans"/>
              </a:rPr>
              <a:t>Potongan kode di atas menunjukkan fungsi compute_sinc yang digunakan untuk menghitung nilai fungsi sinc, yaitu inti dari algoritma Lanczos. Fungsi ini menerima sebuah nilai x bertipe real yang merepresentasikan jarak antara piksel asli dengan posisi piksel baru. Hasil dari fungsi ini digunakan sebagai bobot (weight) yang menentukan seberapa besar pengaruh piksel sekitar terhadap nilai piksel baru saat proses perbesaran gambar.</a:t>
            </a:r>
          </a:p>
        </p:txBody>
      </p:sp>
      <p:grpSp>
        <p:nvGrpSpPr>
          <p:cNvPr name="Group 9" id="9"/>
          <p:cNvGrpSpPr/>
          <p:nvPr/>
        </p:nvGrpSpPr>
        <p:grpSpPr>
          <a:xfrm rot="0">
            <a:off x="16936764" y="-961314"/>
            <a:ext cx="2171730" cy="2205796"/>
            <a:chOff x="0" y="0"/>
            <a:chExt cx="812800" cy="825500"/>
          </a:xfrm>
        </p:grpSpPr>
        <p:sp>
          <p:nvSpPr>
            <p:cNvPr name="Freeform 10" id="10"/>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1" id="11"/>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grpSp>
        <p:nvGrpSpPr>
          <p:cNvPr name="Group 12" id="12"/>
          <p:cNvGrpSpPr/>
          <p:nvPr/>
        </p:nvGrpSpPr>
        <p:grpSpPr>
          <a:xfrm rot="0">
            <a:off x="-1143030" y="9184102"/>
            <a:ext cx="2171730" cy="2205796"/>
            <a:chOff x="0" y="0"/>
            <a:chExt cx="812800" cy="825500"/>
          </a:xfrm>
        </p:grpSpPr>
        <p:sp>
          <p:nvSpPr>
            <p:cNvPr name="Freeform 13" id="13"/>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4" id="14"/>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236480" y="619920"/>
            <a:ext cx="7815040" cy="1647825"/>
            <a:chOff x="0" y="0"/>
            <a:chExt cx="10420053" cy="2197100"/>
          </a:xfrm>
        </p:grpSpPr>
        <p:sp>
          <p:nvSpPr>
            <p:cNvPr name="AutoShape 3" id="3"/>
            <p:cNvSpPr/>
            <p:nvPr/>
          </p:nvSpPr>
          <p:spPr>
            <a:xfrm>
              <a:off x="0" y="2184400"/>
              <a:ext cx="10420053" cy="0"/>
            </a:xfrm>
            <a:prstGeom prst="line">
              <a:avLst/>
            </a:prstGeom>
            <a:ln cap="flat" w="25400">
              <a:solidFill>
                <a:srgbClr val="7ED6FF"/>
              </a:solidFill>
              <a:prstDash val="solid"/>
              <a:headEnd type="none" len="sm" w="sm"/>
              <a:tailEnd type="none" len="sm" w="sm"/>
            </a:ln>
          </p:spPr>
        </p:sp>
        <p:sp>
          <p:nvSpPr>
            <p:cNvPr name="TextBox 4" id="4"/>
            <p:cNvSpPr txBox="true"/>
            <p:nvPr/>
          </p:nvSpPr>
          <p:spPr>
            <a:xfrm rot="0">
              <a:off x="0" y="9525"/>
              <a:ext cx="10420053" cy="1400175"/>
            </a:xfrm>
            <a:prstGeom prst="rect">
              <a:avLst/>
            </a:prstGeom>
          </p:spPr>
          <p:txBody>
            <a:bodyPr anchor="t" rtlCol="false" tIns="0" lIns="0" bIns="0" rIns="0">
              <a:spAutoFit/>
            </a:bodyPr>
            <a:lstStyle/>
            <a:p>
              <a:pPr algn="l" marL="0" indent="0" lvl="0">
                <a:lnSpc>
                  <a:spcPts val="8399"/>
                </a:lnSpc>
              </a:pPr>
              <a:r>
                <a:rPr lang="en-US" sz="6999">
                  <a:solidFill>
                    <a:srgbClr val="7ED6FF"/>
                  </a:solidFill>
                  <a:latin typeface="Radley"/>
                  <a:ea typeface="Radley"/>
                  <a:cs typeface="Radley"/>
                  <a:sym typeface="Radley"/>
                </a:rPr>
                <a:t>Upscalling Process</a:t>
              </a:r>
            </a:p>
          </p:txBody>
        </p:sp>
      </p:grpSp>
      <p:grpSp>
        <p:nvGrpSpPr>
          <p:cNvPr name="Group 5" id="5"/>
          <p:cNvGrpSpPr/>
          <p:nvPr/>
        </p:nvGrpSpPr>
        <p:grpSpPr>
          <a:xfrm rot="0">
            <a:off x="17077255" y="-482978"/>
            <a:ext cx="2171730" cy="2205796"/>
            <a:chOff x="0" y="0"/>
            <a:chExt cx="812800" cy="825500"/>
          </a:xfrm>
        </p:grpSpPr>
        <p:sp>
          <p:nvSpPr>
            <p:cNvPr name="Freeform 6" id="6"/>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7" id="7"/>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
        <p:nvSpPr>
          <p:cNvPr name="Freeform 8" id="8"/>
          <p:cNvSpPr/>
          <p:nvPr/>
        </p:nvSpPr>
        <p:spPr>
          <a:xfrm flipH="false" flipV="false" rot="0">
            <a:off x="666750" y="2664998"/>
            <a:ext cx="10836777" cy="2426389"/>
          </a:xfrm>
          <a:custGeom>
            <a:avLst/>
            <a:gdLst/>
            <a:ahLst/>
            <a:cxnLst/>
            <a:rect r="r" b="b" t="t" l="l"/>
            <a:pathLst>
              <a:path h="2426389" w="10836777">
                <a:moveTo>
                  <a:pt x="0" y="0"/>
                </a:moveTo>
                <a:lnTo>
                  <a:pt x="10836777" y="0"/>
                </a:lnTo>
                <a:lnTo>
                  <a:pt x="10836777" y="2426389"/>
                </a:lnTo>
                <a:lnTo>
                  <a:pt x="0" y="2426389"/>
                </a:lnTo>
                <a:lnTo>
                  <a:pt x="0" y="0"/>
                </a:lnTo>
                <a:close/>
              </a:path>
            </a:pathLst>
          </a:custGeom>
          <a:blipFill>
            <a:blip r:embed="rId2"/>
            <a:stretch>
              <a:fillRect l="0" t="0" r="0" b="0"/>
            </a:stretch>
          </a:blipFill>
        </p:spPr>
      </p:sp>
      <p:sp>
        <p:nvSpPr>
          <p:cNvPr name="Freeform 9" id="9"/>
          <p:cNvSpPr/>
          <p:nvPr/>
        </p:nvSpPr>
        <p:spPr>
          <a:xfrm flipH="false" flipV="false" rot="0">
            <a:off x="666750" y="5726104"/>
            <a:ext cx="11008188" cy="3219995"/>
          </a:xfrm>
          <a:custGeom>
            <a:avLst/>
            <a:gdLst/>
            <a:ahLst/>
            <a:cxnLst/>
            <a:rect r="r" b="b" t="t" l="l"/>
            <a:pathLst>
              <a:path h="3219995" w="11008188">
                <a:moveTo>
                  <a:pt x="0" y="0"/>
                </a:moveTo>
                <a:lnTo>
                  <a:pt x="11008188" y="0"/>
                </a:lnTo>
                <a:lnTo>
                  <a:pt x="11008188" y="3219995"/>
                </a:lnTo>
                <a:lnTo>
                  <a:pt x="0" y="3219995"/>
                </a:lnTo>
                <a:lnTo>
                  <a:pt x="0" y="0"/>
                </a:lnTo>
                <a:close/>
              </a:path>
            </a:pathLst>
          </a:custGeom>
          <a:blipFill>
            <a:blip r:embed="rId3"/>
            <a:stretch>
              <a:fillRect l="-2023" t="-45696" r="-1790" b="-48174"/>
            </a:stretch>
          </a:blipFill>
        </p:spPr>
      </p:sp>
      <p:sp>
        <p:nvSpPr>
          <p:cNvPr name="TextBox 10" id="10"/>
          <p:cNvSpPr txBox="true"/>
          <p:nvPr/>
        </p:nvSpPr>
        <p:spPr>
          <a:xfrm rot="0">
            <a:off x="12120864" y="3763319"/>
            <a:ext cx="5433933" cy="3887470"/>
          </a:xfrm>
          <a:prstGeom prst="rect">
            <a:avLst/>
          </a:prstGeom>
        </p:spPr>
        <p:txBody>
          <a:bodyPr anchor="t" rtlCol="false" tIns="0" lIns="0" bIns="0" rIns="0">
            <a:spAutoFit/>
          </a:bodyPr>
          <a:lstStyle/>
          <a:p>
            <a:pPr algn="l">
              <a:lnSpc>
                <a:spcPts val="3079"/>
              </a:lnSpc>
            </a:pPr>
            <a:r>
              <a:rPr lang="en-US" sz="2199">
                <a:solidFill>
                  <a:srgbClr val="FBFBFC"/>
                </a:solidFill>
                <a:latin typeface="Open Sans"/>
                <a:ea typeface="Open Sans"/>
                <a:cs typeface="Open Sans"/>
                <a:sym typeface="Open Sans"/>
              </a:rPr>
              <a:t>snippet </a:t>
            </a:r>
            <a:r>
              <a:rPr lang="en-US" sz="2199">
                <a:solidFill>
                  <a:srgbClr val="FBFBFC"/>
                </a:solidFill>
                <a:latin typeface="Open Sans"/>
                <a:ea typeface="Open Sans"/>
                <a:cs typeface="Open Sans"/>
                <a:sym typeface="Open Sans"/>
              </a:rPr>
              <a:t>kode ini menghitung posisi piksel asal dari piksel hasil perbesaran. Nilai src_x dan src_y menentukan koordinat pecahan pada gambar asli, lalu dibulatkan ke bawah menjadi base_x dan base_y sebagai titik acuan. Titik ini digunakan untuk mengambil piksel sekitar, lalu diberi bobot Lanczos, dan digabungkan per warna (RGB) untuk menghasilkan gambar yang lebih halus.</a:t>
            </a:r>
          </a:p>
        </p:txBody>
      </p:sp>
      <p:grpSp>
        <p:nvGrpSpPr>
          <p:cNvPr name="Group 11" id="11"/>
          <p:cNvGrpSpPr/>
          <p:nvPr/>
        </p:nvGrpSpPr>
        <p:grpSpPr>
          <a:xfrm rot="0">
            <a:off x="-843095" y="9258300"/>
            <a:ext cx="2171730" cy="2205796"/>
            <a:chOff x="0" y="0"/>
            <a:chExt cx="812800" cy="825500"/>
          </a:xfrm>
        </p:grpSpPr>
        <p:sp>
          <p:nvSpPr>
            <p:cNvPr name="Freeform 12" id="12"/>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3" id="13"/>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A1A1A"/>
        </a:solidFill>
      </p:bgPr>
    </p:bg>
    <p:spTree>
      <p:nvGrpSpPr>
        <p:cNvPr id="1" name=""/>
        <p:cNvGrpSpPr/>
        <p:nvPr/>
      </p:nvGrpSpPr>
      <p:grpSpPr>
        <a:xfrm>
          <a:off x="0" y="0"/>
          <a:ext cx="0" cy="0"/>
          <a:chOff x="0" y="0"/>
          <a:chExt cx="0" cy="0"/>
        </a:xfrm>
      </p:grpSpPr>
      <p:grpSp>
        <p:nvGrpSpPr>
          <p:cNvPr name="Group 2" id="2"/>
          <p:cNvGrpSpPr/>
          <p:nvPr/>
        </p:nvGrpSpPr>
        <p:grpSpPr>
          <a:xfrm rot="0">
            <a:off x="5040744" y="394512"/>
            <a:ext cx="8206512" cy="1647825"/>
            <a:chOff x="0" y="0"/>
            <a:chExt cx="10942016" cy="2197100"/>
          </a:xfrm>
        </p:grpSpPr>
        <p:sp>
          <p:nvSpPr>
            <p:cNvPr name="AutoShape 3" id="3"/>
            <p:cNvSpPr/>
            <p:nvPr/>
          </p:nvSpPr>
          <p:spPr>
            <a:xfrm>
              <a:off x="0" y="2184400"/>
              <a:ext cx="10942016" cy="0"/>
            </a:xfrm>
            <a:prstGeom prst="line">
              <a:avLst/>
            </a:prstGeom>
            <a:ln cap="flat" w="25400">
              <a:solidFill>
                <a:srgbClr val="7ED6FF"/>
              </a:solidFill>
              <a:prstDash val="solid"/>
              <a:headEnd type="none" len="sm" w="sm"/>
              <a:tailEnd type="none" len="sm" w="sm"/>
            </a:ln>
          </p:spPr>
        </p:sp>
        <p:sp>
          <p:nvSpPr>
            <p:cNvPr name="TextBox 4" id="4"/>
            <p:cNvSpPr txBox="true"/>
            <p:nvPr/>
          </p:nvSpPr>
          <p:spPr>
            <a:xfrm rot="0">
              <a:off x="0" y="9525"/>
              <a:ext cx="10942016" cy="1400175"/>
            </a:xfrm>
            <a:prstGeom prst="rect">
              <a:avLst/>
            </a:prstGeom>
          </p:spPr>
          <p:txBody>
            <a:bodyPr anchor="t" rtlCol="false" tIns="0" lIns="0" bIns="0" rIns="0">
              <a:spAutoFit/>
            </a:bodyPr>
            <a:lstStyle/>
            <a:p>
              <a:pPr algn="l" marL="0" indent="0" lvl="0">
                <a:lnSpc>
                  <a:spcPts val="8399"/>
                </a:lnSpc>
              </a:pPr>
              <a:r>
                <a:rPr lang="en-US" sz="6999">
                  <a:solidFill>
                    <a:srgbClr val="7ED6FF"/>
                  </a:solidFill>
                  <a:latin typeface="Radley"/>
                  <a:ea typeface="Radley"/>
                  <a:cs typeface="Radley"/>
                  <a:sym typeface="Radley"/>
                </a:rPr>
                <a:t>Testbench with BMP</a:t>
              </a:r>
            </a:p>
          </p:txBody>
        </p:sp>
      </p:grpSp>
      <p:grpSp>
        <p:nvGrpSpPr>
          <p:cNvPr name="Group 5" id="5"/>
          <p:cNvGrpSpPr/>
          <p:nvPr/>
        </p:nvGrpSpPr>
        <p:grpSpPr>
          <a:xfrm rot="0">
            <a:off x="17259300" y="-430572"/>
            <a:ext cx="2171730" cy="2205796"/>
            <a:chOff x="0" y="0"/>
            <a:chExt cx="812800" cy="825500"/>
          </a:xfrm>
        </p:grpSpPr>
        <p:sp>
          <p:nvSpPr>
            <p:cNvPr name="Freeform 6" id="6"/>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7" id="7"/>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
        <p:nvSpPr>
          <p:cNvPr name="Freeform 8" id="8"/>
          <p:cNvSpPr/>
          <p:nvPr/>
        </p:nvSpPr>
        <p:spPr>
          <a:xfrm flipH="false" flipV="false" rot="0">
            <a:off x="4905375" y="2318562"/>
            <a:ext cx="8477250" cy="3877008"/>
          </a:xfrm>
          <a:custGeom>
            <a:avLst/>
            <a:gdLst/>
            <a:ahLst/>
            <a:cxnLst/>
            <a:rect r="r" b="b" t="t" l="l"/>
            <a:pathLst>
              <a:path h="3877008" w="8477250">
                <a:moveTo>
                  <a:pt x="0" y="0"/>
                </a:moveTo>
                <a:lnTo>
                  <a:pt x="8477250" y="0"/>
                </a:lnTo>
                <a:lnTo>
                  <a:pt x="8477250" y="3877008"/>
                </a:lnTo>
                <a:lnTo>
                  <a:pt x="0" y="3877008"/>
                </a:lnTo>
                <a:lnTo>
                  <a:pt x="0" y="0"/>
                </a:lnTo>
                <a:close/>
              </a:path>
            </a:pathLst>
          </a:custGeom>
          <a:blipFill>
            <a:blip r:embed="rId2"/>
            <a:stretch>
              <a:fillRect l="0" t="0" r="0" b="0"/>
            </a:stretch>
          </a:blipFill>
        </p:spPr>
      </p:sp>
      <p:sp>
        <p:nvSpPr>
          <p:cNvPr name="TextBox 9" id="9"/>
          <p:cNvSpPr txBox="true"/>
          <p:nvPr/>
        </p:nvSpPr>
        <p:spPr>
          <a:xfrm rot="0">
            <a:off x="4057745" y="6412396"/>
            <a:ext cx="10172511" cy="3322556"/>
          </a:xfrm>
          <a:prstGeom prst="rect">
            <a:avLst/>
          </a:prstGeom>
        </p:spPr>
        <p:txBody>
          <a:bodyPr anchor="t" rtlCol="false" tIns="0" lIns="0" bIns="0" rIns="0">
            <a:spAutoFit/>
          </a:bodyPr>
          <a:lstStyle/>
          <a:p>
            <a:pPr algn="ctr">
              <a:lnSpc>
                <a:spcPts val="3766"/>
              </a:lnSpc>
            </a:pPr>
            <a:r>
              <a:rPr lang="en-US" sz="2690">
                <a:solidFill>
                  <a:srgbClr val="FFFFFF"/>
                </a:solidFill>
                <a:latin typeface="Canva Sans"/>
                <a:ea typeface="Canva Sans"/>
                <a:cs typeface="Canva Sans"/>
                <a:sym typeface="Canva Sans"/>
              </a:rPr>
              <a:t>Kode akan melakukan check untuk filenya, apakah file tersebut berupa format BMP. Kemudian, kode akan membaca Header atau 54 byte pertama unutk mengambil infromasi lebar dan tinggi pada gambar aslinya. Disini, kode akan menghitung dimensi pada outputnya yang baru lalu memperbarui informasi header tersebut agar file hasil akhirnya akan valid dan bisa di akses pada komputer.</a:t>
            </a:r>
          </a:p>
        </p:txBody>
      </p:sp>
      <p:grpSp>
        <p:nvGrpSpPr>
          <p:cNvPr name="Group 10" id="10"/>
          <p:cNvGrpSpPr/>
          <p:nvPr/>
        </p:nvGrpSpPr>
        <p:grpSpPr>
          <a:xfrm rot="0">
            <a:off x="-862406" y="9184102"/>
            <a:ext cx="2171730" cy="2205796"/>
            <a:chOff x="0" y="0"/>
            <a:chExt cx="812800" cy="825500"/>
          </a:xfrm>
        </p:grpSpPr>
        <p:sp>
          <p:nvSpPr>
            <p:cNvPr name="Freeform 11" id="11"/>
            <p:cNvSpPr/>
            <p:nvPr/>
          </p:nvSpPr>
          <p:spPr>
            <a:xfrm flipH="false" flipV="false" rot="0">
              <a:off x="1270" y="0"/>
              <a:ext cx="810260" cy="822960"/>
            </a:xfrm>
            <a:custGeom>
              <a:avLst/>
              <a:gdLst/>
              <a:ahLst/>
              <a:cxnLst/>
              <a:rect r="r" b="b" t="t" l="l"/>
              <a:pathLst>
                <a:path h="822960" w="8102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7ED6FF"/>
            </a:solidFill>
          </p:spPr>
        </p:sp>
        <p:sp>
          <p:nvSpPr>
            <p:cNvPr name="TextBox 12" id="12"/>
            <p:cNvSpPr txBox="true"/>
            <p:nvPr/>
          </p:nvSpPr>
          <p:spPr>
            <a:xfrm>
              <a:off x="141746" y="112576"/>
              <a:ext cx="529308" cy="559367"/>
            </a:xfrm>
            <a:prstGeom prst="rect">
              <a:avLst/>
            </a:prstGeom>
          </p:spPr>
          <p:txBody>
            <a:bodyPr anchor="ctr" rtlCol="false" tIns="50800" lIns="50800" bIns="50800" rIns="50800"/>
            <a:lstStyle/>
            <a:p>
              <a:pPr algn="ctr" marL="0" indent="0" lvl="0">
                <a:lnSpc>
                  <a:spcPts val="3359"/>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DAG6zgvvsqM</dc:identifier>
  <dcterms:modified xsi:type="dcterms:W3CDTF">2011-08-01T06:04:30Z</dcterms:modified>
  <cp:revision>1</cp:revision>
  <dc:title>Proyekakhir_22</dc:title>
</cp:coreProperties>
</file>

<file path=docProps/thumbnail.jpeg>
</file>